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19181A-FD2E-4BFE-BE2D-25812EFE6117}">
  <a:tblStyle styleId="{8519181A-FD2E-4BFE-BE2D-25812EFE611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4fa127489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4fa12748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QtR19KVhuBeTQIajyrmV3GvlUNNuU72rlNJS2YJiVXI/view" TargetMode="External"/><Relationship Id="rId6" Type="http://schemas.openxmlformats.org/officeDocument/2006/relationships/hyperlink" Target="https://docs.google.com/presentation/d/1wglz4rqqNLVXYGdDeOn_t2IRND0ztLK5v6bu86q0O0s/view" TargetMode="External"/><Relationship Id="rId7"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QtR19KVhuBeTQIajyrmV3GvlUNNuU72rlNJS2YJiVXI/view" TargetMode="External"/><Relationship Id="rId6" Type="http://schemas.openxmlformats.org/officeDocument/2006/relationships/hyperlink" Target="https://docs.google.com/presentation/d/1zRUJOBalQAaegEak6R1-eyrkWrm_T-asItRPPCfkSt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{8519181A-FD2E-4BFE-BE2D-25812EFE6117}</a:tableStyleId>
              </a:tblPr>
              <a:tblGrid>
                <a:gridCol w="1633350"/>
                <a:gridCol w="4045800"/>
                <a:gridCol w="3669725"/>
              </a:tblGrid>
              <a:tr h="258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5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the diversity of abolitionists contribute to the overall effectiveness of the abolitionist movement?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727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285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Assessment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727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the students support you in setting up the classroom to be conducive to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group interviews. The following format may work well depending on your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classroom space and number of students. Provide students with an explanation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of the group interview process as well as expectations for participation. Give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them time to create a name tent (or hand out name tags) to help students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remember which abolitionist is being represented by each of their classmates.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Explain to students that at the end of class, they will be determining who should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 hired for each position, so they will want to take notes during the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45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about classroom setup</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group interview procedures, expectations, and process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Assessment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Aid in classroom setup</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procedures, expectations, and process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a:t>
            </a:r>
            <a:r>
              <a:rPr lang="en" sz="1800">
                <a:solidFill>
                  <a:schemeClr val="dk1"/>
                </a:solidFill>
                <a:latin typeface="Plus Jakarta Sans Medium"/>
                <a:ea typeface="Plus Jakarta Sans Medium"/>
                <a:cs typeface="Plus Jakarta Sans Medium"/>
                <a:sym typeface="Plus Jakarta Sans Medium"/>
              </a:rPr>
              <a:t>0</a:t>
            </a:r>
            <a:r>
              <a:rPr lang="en" sz="1800">
                <a:solidFill>
                  <a:schemeClr val="dk1"/>
                </a:solidFill>
                <a:latin typeface="Plus Jakarta Sans Medium"/>
                <a:ea typeface="Plus Jakarta Sans Medium"/>
                <a:cs typeface="Plus Jakarta Sans Medium"/>
                <a:sym typeface="Plus Jakarta Sans Medium"/>
              </a:rPr>
              <a:t>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pic>
        <p:nvPicPr>
          <p:cNvPr id="61" name="Google Shape;61;p13"/>
          <p:cNvPicPr preferRelativeResize="0"/>
          <p:nvPr/>
        </p:nvPicPr>
        <p:blipFill>
          <a:blip r:embed="rId7">
            <a:alphaModFix/>
          </a:blip>
          <a:stretch>
            <a:fillRect/>
          </a:stretch>
        </p:blipFill>
        <p:spPr>
          <a:xfrm>
            <a:off x="8039850" y="3688900"/>
            <a:ext cx="1592074" cy="15920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7" name="Google Shape;67;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8" name="Google Shape;68;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279838" y="582125"/>
          <a:ext cx="3000000" cy="3000000"/>
        </p:xfrm>
        <a:graphic>
          <a:graphicData uri="http://schemas.openxmlformats.org/drawingml/2006/table">
            <a:tbl>
              <a:tblPr>
                <a:noFill/>
                <a:tableStyleId>{8519181A-FD2E-4BFE-BE2D-25812EFE6117}</a:tableStyleId>
              </a:tblPr>
              <a:tblGrid>
                <a:gridCol w="1673200"/>
                <a:gridCol w="4057350"/>
                <a:gridCol w="3702950"/>
              </a:tblGrid>
              <a:tr h="854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12: Assessment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70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Conduct the group interviews. For support on this process, check out the suggested tips within the Best Practice Repository. Give student groups a few minutes to remind themselves of the positions they will be interviewing for and to determine who will be the speaker for the group in each interview round. During the interviews, students should take notes about the candidates using the </a:t>
                      </a:r>
                      <a:r>
                        <a:rPr lang="en" sz="1200" u="sng">
                          <a:solidFill>
                            <a:schemeClr val="hlink"/>
                          </a:solidFill>
                          <a:latin typeface="Inter"/>
                          <a:ea typeface="Inter"/>
                          <a:cs typeface="Inter"/>
                          <a:sym typeface="Inter"/>
                          <a:hlinkClick r:id="rId5"/>
                        </a:rPr>
                        <a:t>Assessment Student Worksheet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01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will time to plan and prepare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Conduct the group interviews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group interviews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notes about other candidates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29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completion of the interviews, have students vote on who they would select for each position. This can be done using page 4 of the student worksheet, by passing out notecards and having them write the name of the abolitionist, or in a more fun and engaging format, such as Slides with Friends, Survey Monkey, or Kahoot.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25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Provide voting expectations and directions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Create and implement method to poll students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Discuss with group members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Vote for abolitionist to fill each position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 rationale for decisions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58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unit learnings using the </a:t>
                      </a:r>
                      <a:r>
                        <a:rPr lang="en" sz="1200" u="sng">
                          <a:solidFill>
                            <a:schemeClr val="hlink"/>
                          </a:solidFill>
                          <a:latin typeface="Inter"/>
                          <a:ea typeface="Inter"/>
                          <a:cs typeface="Inter"/>
                          <a:sym typeface="Inter"/>
                          <a:hlinkClick r:id="rId6"/>
                        </a:rPr>
                        <a:t>Unit 7 Inquiry Journal</a:t>
                      </a:r>
                      <a:r>
                        <a:rPr lang="en" sz="1200">
                          <a:solidFill>
                            <a:schemeClr val="dk1"/>
                          </a:solidFill>
                          <a:latin typeface="Inter"/>
                          <a:ea typeface="Inter"/>
                          <a:cs typeface="Inter"/>
                          <a:sym typeface="Inter"/>
                        </a:rPr>
                        <a:t>. Students will use page 7 to answer the Essential Question.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58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7</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a:t>
                      </a:r>
                      <a:r>
                        <a:rPr lang="en" sz="1200">
                          <a:solidFill>
                            <a:srgbClr val="000000"/>
                          </a:solidFill>
                          <a:latin typeface="Inter"/>
                          <a:ea typeface="Inter"/>
                          <a:cs typeface="Inter"/>
                          <a:sym typeface="Inter"/>
                        </a:rPr>
                        <a:t> </a:t>
                      </a:r>
                      <a:r>
                        <a:rPr lang="en" sz="1200">
                          <a:latin typeface="Inter"/>
                          <a:ea typeface="Inter"/>
                          <a:cs typeface="Inter"/>
                          <a:sym typeface="Inter"/>
                        </a:rPr>
                        <a:t>7</a:t>
                      </a:r>
                      <a:r>
                        <a:rPr lang="en" sz="1200">
                          <a:latin typeface="Inter"/>
                          <a:ea typeface="Inter"/>
                          <a:cs typeface="Inter"/>
                          <a:sym typeface="Inter"/>
                        </a:rPr>
                        <a:t> Essential</a:t>
                      </a:r>
                      <a:r>
                        <a:rPr lang="en" sz="1200">
                          <a:solidFill>
                            <a:srgbClr val="000000"/>
                          </a:solidFill>
                          <a:latin typeface="Inter"/>
                          <a:ea typeface="Inter"/>
                          <a:cs typeface="Inter"/>
                          <a:sym typeface="Inter"/>
                        </a:rPr>
                        <a:t>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1" name="Google Shape;71;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2" name="Google Shape;72;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8" name="Google Shape;78;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9" name="Google Shape;79;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1" name="Google Shape;81;p15"/>
          <p:cNvGraphicFramePr/>
          <p:nvPr/>
        </p:nvGraphicFramePr>
        <p:xfrm>
          <a:off x="279838" y="658325"/>
          <a:ext cx="3000000" cy="3000000"/>
        </p:xfrm>
        <a:graphic>
          <a:graphicData uri="http://schemas.openxmlformats.org/drawingml/2006/table">
            <a:tbl>
              <a:tblPr>
                <a:noFill/>
                <a:tableStyleId>{8519181A-FD2E-4BFE-BE2D-25812EFE6117}</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12: Assessment</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7.43 Analyze the daily lives of those who were not allowed to participate in the formation of the US government or were denied access to civil rights, such as voting and/or citizenship using primary sources (e.g., the writings of Olaudah Equiano and Harriet Jacobs).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7.58 Evaluate the growth and international context of the Abolitionist movement, including the effectiveness of various tactics and leaders by analyzing primary and secondary sources –– including the perspectives of abolitionists such as Sojourner Truth, Harriet Tubman, Elizabeth Freeman, Henry Highland Garnet and Frederick Douglass.</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2" name="Google Shape;82;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3" name="Google Shape;83;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